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5143500" cx="9144000"/>
  <p:notesSz cx="6858000" cy="9144000"/>
  <p:embeddedFontLst>
    <p:embeddedFont>
      <p:font typeface="Raleway"/>
      <p:regular r:id="rId20"/>
      <p:bold r:id="rId21"/>
      <p:italic r:id="rId22"/>
      <p:boldItalic r:id="rId23"/>
    </p:embeddedFont>
    <p:embeddedFont>
      <p:font typeface="Lato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8" roundtripDataSignature="AMtx7mg5wxlIzANEmf8ZpNDwYvaFveKs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aleway-regular.fntdata"/><Relationship Id="rId22" Type="http://schemas.openxmlformats.org/officeDocument/2006/relationships/font" Target="fonts/Raleway-italic.fntdata"/><Relationship Id="rId21" Type="http://schemas.openxmlformats.org/officeDocument/2006/relationships/font" Target="fonts/Raleway-bold.fntdata"/><Relationship Id="rId24" Type="http://schemas.openxmlformats.org/officeDocument/2006/relationships/font" Target="fonts/Lato-regular.fntdata"/><Relationship Id="rId23" Type="http://schemas.openxmlformats.org/officeDocument/2006/relationships/font" Target="fonts/Raleway-bold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Lato-italic.fntdata"/><Relationship Id="rId25" Type="http://schemas.openxmlformats.org/officeDocument/2006/relationships/font" Target="fonts/Lato-bold.fntdata"/><Relationship Id="rId28" Type="http://customschemas.google.com/relationships/presentationmetadata" Target="metadata"/><Relationship Id="rId27" Type="http://schemas.openxmlformats.org/officeDocument/2006/relationships/font" Target="fonts/Lato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These are statutory assessments that every year 6 child who attends a mainstream school will be taking on the same day at the same time.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The tests will be on everything the children have learnt since year 3 (while they’ve been in KS2)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Test scores are used to assess the effectiveness of the teaching in the school and compare the school against others across the country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Secondary schools also use the data as a baseline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6" name="Google Shape;22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1" name="Google Shape;26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0" name="Google Shape;27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0" name="Google Shape;28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Could mention the revision guides at this point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2" name="Google Shape;29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8" name="Google Shape;29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slide" Target="/ppt/slides/slide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png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slide" Target="/ppt/slides/slide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slide" Target="/ppt/slides/slide2.xml"/><Relationship Id="rId3" Type="http://schemas.openxmlformats.org/officeDocument/2006/relationships/slide" Target="/ppt/slides/slide2.xml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hutterstock_429987889_edited.jpg" id="10" name="Google Shape;10;p17"/>
          <p:cNvPicPr preferRelativeResize="0"/>
          <p:nvPr/>
        </p:nvPicPr>
        <p:blipFill rotWithShape="1">
          <a:blip r:embed="rId2">
            <a:alphaModFix/>
          </a:blip>
          <a:srcRect b="23589" l="0" r="0" t="21799"/>
          <a:stretch/>
        </p:blipFill>
        <p:spPr>
          <a:xfrm>
            <a:off x="0" y="487825"/>
            <a:ext cx="9144000" cy="465567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" name="Google Shape;12;p1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3" name="Google Shape;13;p1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1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17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6" name="Google Shape;16;p1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" name="Google Shape;17;p1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8" name="Google Shape;18;p17"/>
          <p:cNvSpPr txBox="1"/>
          <p:nvPr/>
        </p:nvSpPr>
        <p:spPr>
          <a:xfrm>
            <a:off x="226550" y="78500"/>
            <a:ext cx="9981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Confidential</a:t>
            </a:r>
            <a:endParaRPr b="1" i="0" sz="6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9" name="Google Shape;19;p17"/>
          <p:cNvSpPr txBox="1"/>
          <p:nvPr/>
        </p:nvSpPr>
        <p:spPr>
          <a:xfrm>
            <a:off x="1296767" y="78500"/>
            <a:ext cx="21006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Customized for </a:t>
            </a:r>
            <a:r>
              <a:rPr b="1" i="0" lang="en-GB" sz="6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Lorem Ipsum LLC</a:t>
            </a:r>
            <a:endParaRPr b="0" i="0" sz="6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0" name="Google Shape;20;p17"/>
          <p:cNvSpPr txBox="1"/>
          <p:nvPr/>
        </p:nvSpPr>
        <p:spPr>
          <a:xfrm>
            <a:off x="8213935" y="78500"/>
            <a:ext cx="7059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Version 1.0</a:t>
            </a:r>
            <a:endParaRPr b="1" i="0" sz="6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C">
  <p:cSld name="SECTION_HEADER_1">
    <p:bg>
      <p:bgPr>
        <a:solidFill>
          <a:schemeClr val="dk1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type="title"/>
          </p:nvPr>
        </p:nvSpPr>
        <p:spPr>
          <a:xfrm>
            <a:off x="1308150" y="1318650"/>
            <a:ext cx="71100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23" name="Google Shape;23;p1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4" name="Google Shape;24;p18"/>
          <p:cNvSpPr txBox="1"/>
          <p:nvPr/>
        </p:nvSpPr>
        <p:spPr>
          <a:xfrm>
            <a:off x="226550" y="78500"/>
            <a:ext cx="9981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Confidential</a:t>
            </a:r>
            <a:endParaRPr b="1" i="0" sz="6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5" name="Google Shape;25;p18"/>
          <p:cNvSpPr txBox="1"/>
          <p:nvPr/>
        </p:nvSpPr>
        <p:spPr>
          <a:xfrm>
            <a:off x="1296767" y="78500"/>
            <a:ext cx="21006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Customized for </a:t>
            </a:r>
            <a:r>
              <a:rPr b="1" i="0" lang="en-GB" sz="6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Lorem Ipsum LLC</a:t>
            </a:r>
            <a:endParaRPr b="0" i="0" sz="6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6" name="Google Shape;26;p18"/>
          <p:cNvSpPr txBox="1"/>
          <p:nvPr/>
        </p:nvSpPr>
        <p:spPr>
          <a:xfrm>
            <a:off x="8213935" y="78500"/>
            <a:ext cx="705900" cy="3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b="0" i="0" lang="en-GB" sz="6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Version 1.0</a:t>
            </a:r>
            <a:endParaRPr b="1" i="0" sz="6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" name="Google Shape;29;p1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0" name="Google Shape;30;p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1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" name="Google Shape;32;p1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1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4" name="Google Shape;34;p1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5" name="Google Shape;35;p19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6" name="Google Shape;36;p19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" name="Google Shape;37;p19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" name="Google Shape;38;p19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1" name="Google Shape;41;p20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2" name="Google Shape;42;p2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4" name="Google Shape;44;p20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5" name="Google Shape;45;p20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6" name="Google Shape;46;p2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7" name="Google Shape;47;p20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8" name="Google Shape;48;p20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" name="Google Shape;49;p20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" name="Google Shape;50;p20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3" name="Google Shape;53;p2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4" name="Google Shape;54;p2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2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Google Shape;56;p21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7" name="Google Shape;57;p21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8" name="Google Shape;58;p21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0" name="Google Shape;60;p21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1" name="Google Shape;61;p21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21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" name="Google Shape;63;p21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_alt1">
  <p:cSld name="SECTION_HEADER_2">
    <p:bg>
      <p:bgPr>
        <a:solidFill>
          <a:srgbClr val="43434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oogle Shape;65;p2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6" name="Google Shape;66;p2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2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8" name="Google Shape;68;p22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9" name="Google Shape;69;p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0" name="Google Shape;70;p22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1" name="Google Shape;71;p22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" name="Google Shape;72;p22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" name="Google Shape;73;p22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_alt1">
  <p:cSld name="TITLE_1">
    <p:bg>
      <p:bgPr>
        <a:solidFill>
          <a:schemeClr val="lt2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hutterstock_429987889_edited.jpg" id="75" name="Google Shape;75;p23"/>
          <p:cNvPicPr preferRelativeResize="0"/>
          <p:nvPr/>
        </p:nvPicPr>
        <p:blipFill rotWithShape="1">
          <a:blip r:embed="rId2">
            <a:alphaModFix/>
          </a:blip>
          <a:srcRect b="23589" l="0" r="0" t="21799"/>
          <a:stretch/>
        </p:blipFill>
        <p:spPr>
          <a:xfrm>
            <a:off x="0" y="487825"/>
            <a:ext cx="9144000" cy="4655676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23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7" name="Google Shape;77;p2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78" name="Google Shape;78;p2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2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" name="Google Shape;80;p23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1" name="Google Shape;81;p23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82" name="Google Shape;82;p2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3" name="Google Shape;83;p23">
            <a:hlinkClick action="ppaction://hlinksldjump" r:id="rId3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4" name="Google Shape;84;p23">
            <a:hlinkClick action="ppaction://hlinksldjump" r:id="rId4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5" name="Google Shape;85;p23">
            <a:hlinkClick action="ppaction://hlinksldjump" r:id="rId5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6" name="Google Shape;86;p23">
            <a:hlinkClick action="ppaction://hlinksldjump" r:id="rId6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oogle Shape;88;p2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89" name="Google Shape;89;p2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2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1" name="Google Shape;91;p24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2" name="Google Shape;92;p2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3" name="Google Shape;93;p24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4" name="Google Shape;94;p24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95" name="Google Shape;95;p24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96" name="Google Shape;96;p24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ody only">
  <p:cSld name="TITLE_AND_BODY_1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2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25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1" name="Google Shape;101;p25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2" name="Google Shape;102;p25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3" name="Google Shape;103;p25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4" name="Google Shape;104;p25"/>
          <p:cNvSpPr txBox="1"/>
          <p:nvPr>
            <p:ph idx="1" type="body"/>
          </p:nvPr>
        </p:nvSpPr>
        <p:spPr>
          <a:xfrm>
            <a:off x="729450" y="1068650"/>
            <a:ext cx="7688700" cy="103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_alt2">
  <p:cSld name="TITLE_AND_BODY_1_1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hutterstock_31891705.jpg" id="106" name="Google Shape;106;p26"/>
          <p:cNvPicPr preferRelativeResize="0"/>
          <p:nvPr/>
        </p:nvPicPr>
        <p:blipFill rotWithShape="1">
          <a:blip r:embed="rId2">
            <a:alphaModFix/>
          </a:blip>
          <a:srcRect b="11970" l="0" r="0" t="11971"/>
          <a:stretch/>
        </p:blipFill>
        <p:spPr>
          <a:xfrm>
            <a:off x="0" y="487825"/>
            <a:ext cx="9143999" cy="4655673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9" name="Google Shape;109;p26">
            <a:hlinkClick action="ppaction://hlinksldjump" r:id="rId3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0" name="Google Shape;110;p26">
            <a:hlinkClick action="ppaction://hlinksldjump" r:id="rId4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1" name="Google Shape;111;p26">
            <a:hlinkClick action="ppaction://hlinksldjump" r:id="rId5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2" name="Google Shape;112;p26">
            <a:hlinkClick action="ppaction://hlinksldjump" r:id="rId6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3" name="Google Shape;113;p26"/>
          <p:cNvSpPr txBox="1"/>
          <p:nvPr>
            <p:ph type="title"/>
          </p:nvPr>
        </p:nvSpPr>
        <p:spPr>
          <a:xfrm>
            <a:off x="729450" y="2056375"/>
            <a:ext cx="5887500" cy="15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6" name="Google Shape;116;p2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17" name="Google Shape;117;p2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27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0" name="Google Shape;120;p2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1" name="Google Shape;121;p27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2" name="Google Shape;122;p27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3" name="Google Shape;123;p27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4" name="Google Shape;124;p27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oogle Shape;126;p2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127" name="Google Shape;127;p2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2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9" name="Google Shape;129;p2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0" name="Google Shape;130;p2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1" name="Google Shape;131;p28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2" name="Google Shape;132;p28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3" name="Google Shape;133;p28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4" name="Google Shape;134;p28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7" name="Google Shape;137;p2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38" name="Google Shape;138;p2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2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0" name="Google Shape;140;p2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41" name="Google Shape;141;p2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42" name="Google Shape;142;p2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43" name="Google Shape;143;p2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4" name="Google Shape;144;p29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5" name="Google Shape;145;p29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6" name="Google Shape;146;p29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7" name="Google Shape;147;p29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50" name="Google Shape;150;p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1" name="Google Shape;151;p30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2" name="Google Shape;152;p30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3" name="Google Shape;153;p30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4" name="Google Shape;154;p30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56;p3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157" name="Google Shape;157;p3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3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9" name="Google Shape;159;p3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60" name="Google Shape;160;p3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1" name="Google Shape;161;p3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2" name="Google Shape;162;p31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3" name="Google Shape;163;p31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4" name="Google Shape;164;p31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5" name="Google Shape;165;p31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8" name="Google Shape;168;p32">
            <a:hlinkClick action="ppaction://hlinksldjump" r:id="rId2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9" name="Google Shape;169;p32">
            <a:hlinkClick action="ppaction://hlinksldjump" r:id="rId3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0" name="Google Shape;170;p32">
            <a:hlinkClick action="ppaction://hlinksldjump" r:id="rId4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1" name="Google Shape;171;p32">
            <a:hlinkClick action="ppaction://hlinksldjump" r:id="rId5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b="1" i="0" sz="28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b="0" i="0" sz="13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5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Relationship Id="rId4" Type="http://schemas.openxmlformats.org/officeDocument/2006/relationships/image" Target="../media/image12.png"/><Relationship Id="rId5" Type="http://schemas.openxmlformats.org/officeDocument/2006/relationships/image" Target="../media/image10.png"/><Relationship Id="rId6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image" Target="../media/image13.png"/><Relationship Id="rId5" Type="http://schemas.openxmlformats.org/officeDocument/2006/relationships/image" Target="../media/image22.png"/><Relationship Id="rId6" Type="http://schemas.openxmlformats.org/officeDocument/2006/relationships/image" Target="../media/image2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4.png"/><Relationship Id="rId4" Type="http://schemas.openxmlformats.org/officeDocument/2006/relationships/image" Target="../media/image26.png"/><Relationship Id="rId5" Type="http://schemas.openxmlformats.org/officeDocument/2006/relationships/image" Target="../media/image25.png"/><Relationship Id="rId6" Type="http://schemas.openxmlformats.org/officeDocument/2006/relationships/image" Target="../media/image18.png"/><Relationship Id="rId7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"/>
          <p:cNvSpPr txBox="1"/>
          <p:nvPr>
            <p:ph type="ctrTitle"/>
          </p:nvPr>
        </p:nvSpPr>
        <p:spPr>
          <a:xfrm>
            <a:off x="729450" y="1322450"/>
            <a:ext cx="7154700" cy="16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-GB" sz="4800">
                <a:solidFill>
                  <a:srgbClr val="000000"/>
                </a:solidFill>
              </a:rPr>
              <a:t>SATS </a:t>
            </a:r>
            <a:endParaRPr sz="4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-GB" sz="4800">
                <a:solidFill>
                  <a:srgbClr val="000000"/>
                </a:solidFill>
              </a:rPr>
              <a:t>PARENT SESSION</a:t>
            </a:r>
            <a:endParaRPr/>
          </a:p>
        </p:txBody>
      </p:sp>
      <p:sp>
        <p:nvSpPr>
          <p:cNvPr id="177" name="Google Shape;177;p1"/>
          <p:cNvSpPr txBox="1"/>
          <p:nvPr>
            <p:ph idx="1" type="subTitle"/>
          </p:nvPr>
        </p:nvSpPr>
        <p:spPr>
          <a:xfrm>
            <a:off x="729563" y="2998272"/>
            <a:ext cx="4890900" cy="5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b="1" lang="en-GB" sz="1400"/>
              <a:t>2025</a:t>
            </a:r>
            <a:endParaRPr b="1" sz="1400"/>
          </a:p>
        </p:txBody>
      </p:sp>
      <p:sp>
        <p:nvSpPr>
          <p:cNvPr id="178" name="Google Shape;178;p1"/>
          <p:cNvSpPr/>
          <p:nvPr/>
        </p:nvSpPr>
        <p:spPr>
          <a:xfrm>
            <a:off x="220150" y="90050"/>
            <a:ext cx="8876100" cy="2703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"/>
          <p:cNvSpPr txBox="1"/>
          <p:nvPr>
            <p:ph type="title"/>
          </p:nvPr>
        </p:nvSpPr>
        <p:spPr>
          <a:xfrm>
            <a:off x="197400" y="77800"/>
            <a:ext cx="7110000" cy="535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Information Session</a:t>
            </a:r>
            <a:endParaRPr/>
          </a:p>
        </p:txBody>
      </p:sp>
      <p:sp>
        <p:nvSpPr>
          <p:cNvPr id="184" name="Google Shape;184;p2"/>
          <p:cNvSpPr txBox="1"/>
          <p:nvPr/>
        </p:nvSpPr>
        <p:spPr>
          <a:xfrm>
            <a:off x="403225" y="840575"/>
            <a:ext cx="5891100" cy="339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aleway"/>
              <a:buChar char="●"/>
            </a:pPr>
            <a:r>
              <a:rPr b="0" i="0" lang="en-GB" sz="30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The Exams </a:t>
            </a:r>
            <a:endParaRPr b="0" i="0" sz="30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aleway"/>
              <a:buChar char="●"/>
            </a:pPr>
            <a:r>
              <a:rPr b="0" i="0" lang="en-GB" sz="30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The SATs week</a:t>
            </a:r>
            <a:endParaRPr b="0" i="0" sz="30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aleway"/>
              <a:buChar char="●"/>
            </a:pPr>
            <a:r>
              <a:rPr b="0" i="0" lang="en-GB" sz="30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How to best prepare</a:t>
            </a:r>
            <a:endParaRPr b="0" i="0" sz="30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aleway"/>
              <a:buChar char="●"/>
            </a:pPr>
            <a:r>
              <a:rPr b="0" i="0" lang="en-GB" sz="30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Materials</a:t>
            </a:r>
            <a:endParaRPr b="0" i="0" sz="30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aleway"/>
              <a:buChar char="●"/>
            </a:pPr>
            <a:r>
              <a:rPr b="0" i="0" lang="en-GB" sz="30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Q &amp; A</a:t>
            </a:r>
            <a:endParaRPr b="0" i="0" sz="30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"/>
          <p:cNvSpPr txBox="1"/>
          <p:nvPr>
            <p:ph type="title"/>
          </p:nvPr>
        </p:nvSpPr>
        <p:spPr>
          <a:xfrm>
            <a:off x="179075" y="598150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The Exams</a:t>
            </a:r>
            <a:endParaRPr/>
          </a:p>
        </p:txBody>
      </p:sp>
      <p:pic>
        <p:nvPicPr>
          <p:cNvPr descr="shutterstock_429987889_edited.jpg" id="190" name="Google Shape;190;p3"/>
          <p:cNvPicPr preferRelativeResize="0"/>
          <p:nvPr/>
        </p:nvPicPr>
        <p:blipFill rotWithShape="1">
          <a:blip r:embed="rId3">
            <a:alphaModFix/>
          </a:blip>
          <a:srcRect b="1379" l="12609" r="6247" t="85988"/>
          <a:stretch/>
        </p:blipFill>
        <p:spPr>
          <a:xfrm>
            <a:off x="0" y="3835670"/>
            <a:ext cx="9144000" cy="1326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3"/>
          <p:cNvPicPr preferRelativeResize="0"/>
          <p:nvPr/>
        </p:nvPicPr>
        <p:blipFill rotWithShape="1">
          <a:blip r:embed="rId4">
            <a:alphaModFix amt="42000"/>
          </a:blip>
          <a:srcRect b="0" l="0" r="0" t="0"/>
          <a:stretch/>
        </p:blipFill>
        <p:spPr>
          <a:xfrm>
            <a:off x="4659826" y="525051"/>
            <a:ext cx="4484174" cy="262117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3"/>
          <p:cNvSpPr txBox="1"/>
          <p:nvPr/>
        </p:nvSpPr>
        <p:spPr>
          <a:xfrm>
            <a:off x="179075" y="1474713"/>
            <a:ext cx="5229300" cy="20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Grammar &amp; Punctuation Test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(45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Spelling Test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(15 minutes)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Test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(1 hour)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Maths Arithmetic Test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(30 minutes)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2x Maths Reasoning Test</a:t>
            </a: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(40 minutes each)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4"/>
          <p:cNvSpPr txBox="1"/>
          <p:nvPr>
            <p:ph type="title"/>
          </p:nvPr>
        </p:nvSpPr>
        <p:spPr>
          <a:xfrm>
            <a:off x="281775" y="551225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SATs Week</a:t>
            </a:r>
            <a:endParaRPr/>
          </a:p>
        </p:txBody>
      </p:sp>
      <p:grpSp>
        <p:nvGrpSpPr>
          <p:cNvPr id="198" name="Google Shape;198;p4"/>
          <p:cNvGrpSpPr/>
          <p:nvPr/>
        </p:nvGrpSpPr>
        <p:grpSpPr>
          <a:xfrm>
            <a:off x="575575" y="2092125"/>
            <a:ext cx="7638000" cy="2064600"/>
            <a:chOff x="648675" y="1470875"/>
            <a:chExt cx="7638000" cy="2064600"/>
          </a:xfrm>
        </p:grpSpPr>
        <p:sp>
          <p:nvSpPr>
            <p:cNvPr id="199" name="Google Shape;199;p4"/>
            <p:cNvSpPr txBox="1"/>
            <p:nvPr/>
          </p:nvSpPr>
          <p:spPr>
            <a:xfrm>
              <a:off x="648675" y="1470875"/>
              <a:ext cx="1909500" cy="5352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Monday 1</a:t>
              </a:r>
              <a:r>
                <a:rPr b="1" lang="en-GB" sz="1600">
                  <a:solidFill>
                    <a:srgbClr val="FFFFFF"/>
                  </a:solidFill>
                </a:rPr>
                <a:t>2</a:t>
              </a: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th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4"/>
            <p:cNvSpPr txBox="1"/>
            <p:nvPr/>
          </p:nvSpPr>
          <p:spPr>
            <a:xfrm>
              <a:off x="2558175" y="1470875"/>
              <a:ext cx="1909500" cy="535200"/>
            </a:xfrm>
            <a:prstGeom prst="rect">
              <a:avLst/>
            </a:prstGeom>
            <a:solidFill>
              <a:schemeClr val="accent3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Tuesday 1</a:t>
              </a:r>
              <a:r>
                <a:rPr b="1" lang="en-GB" sz="1600">
                  <a:solidFill>
                    <a:srgbClr val="FFFFFF"/>
                  </a:solidFill>
                </a:rPr>
                <a:t>3</a:t>
              </a: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th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4"/>
            <p:cNvSpPr txBox="1"/>
            <p:nvPr/>
          </p:nvSpPr>
          <p:spPr>
            <a:xfrm>
              <a:off x="4467675" y="1470875"/>
              <a:ext cx="1909500" cy="5352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Wednesday 1</a:t>
              </a:r>
              <a:r>
                <a:rPr b="1" lang="en-GB" sz="1600">
                  <a:solidFill>
                    <a:srgbClr val="FFFFFF"/>
                  </a:solidFill>
                </a:rPr>
                <a:t>4</a:t>
              </a: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th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4"/>
            <p:cNvSpPr txBox="1"/>
            <p:nvPr/>
          </p:nvSpPr>
          <p:spPr>
            <a:xfrm>
              <a:off x="6377175" y="1470875"/>
              <a:ext cx="1909500" cy="535200"/>
            </a:xfrm>
            <a:prstGeom prst="rect">
              <a:avLst/>
            </a:prstGeom>
            <a:solidFill>
              <a:schemeClr val="accent3"/>
            </a:solidFill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Thursday 1</a:t>
              </a:r>
              <a:r>
                <a:rPr b="1" lang="en-GB" sz="1600">
                  <a:solidFill>
                    <a:srgbClr val="FFFFFF"/>
                  </a:solidFill>
                </a:rPr>
                <a:t>5</a:t>
              </a:r>
              <a:r>
                <a:rPr b="1" i="0" lang="en-GB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th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4"/>
            <p:cNvSpPr txBox="1"/>
            <p:nvPr/>
          </p:nvSpPr>
          <p:spPr>
            <a:xfrm>
              <a:off x="648675" y="2006075"/>
              <a:ext cx="1909500" cy="1529400"/>
            </a:xfrm>
            <a:prstGeom prst="rect">
              <a:avLst/>
            </a:prstGeom>
            <a:noFill/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Spelling, Punctuation &amp; Grammar Tests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4"/>
            <p:cNvSpPr txBox="1"/>
            <p:nvPr/>
          </p:nvSpPr>
          <p:spPr>
            <a:xfrm>
              <a:off x="2558175" y="2006075"/>
              <a:ext cx="1909500" cy="1529400"/>
            </a:xfrm>
            <a:prstGeom prst="rect">
              <a:avLst/>
            </a:prstGeom>
            <a:noFill/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Reading </a:t>
              </a:r>
              <a:endParaRPr b="0" i="0" sz="1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Test</a:t>
              </a:r>
              <a:endParaRPr b="0" i="0" sz="1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4"/>
            <p:cNvSpPr txBox="1"/>
            <p:nvPr/>
          </p:nvSpPr>
          <p:spPr>
            <a:xfrm>
              <a:off x="4467675" y="2006075"/>
              <a:ext cx="1909500" cy="1529400"/>
            </a:xfrm>
            <a:prstGeom prst="rect">
              <a:avLst/>
            </a:prstGeom>
            <a:noFill/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Arithmetic Test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&amp;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Maths 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Reasoning 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Test (1)</a:t>
              </a:r>
              <a:endPara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4"/>
            <p:cNvSpPr txBox="1"/>
            <p:nvPr/>
          </p:nvSpPr>
          <p:spPr>
            <a:xfrm>
              <a:off x="6377175" y="2006075"/>
              <a:ext cx="1909500" cy="1529400"/>
            </a:xfrm>
            <a:prstGeom prst="rect">
              <a:avLst/>
            </a:prstGeom>
            <a:noFill/>
            <a:ln cap="flat" cmpd="sng" w="9525">
              <a:solidFill>
                <a:srgbClr val="99999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Maths Reasoning </a:t>
              </a:r>
              <a:endParaRPr b="0" i="0" sz="1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0" i="0" lang="en-GB" sz="1600" u="none" cap="none" strike="noStrike">
                  <a:solidFill>
                    <a:schemeClr val="accent3"/>
                  </a:solidFill>
                  <a:latin typeface="Arial"/>
                  <a:ea typeface="Arial"/>
                  <a:cs typeface="Arial"/>
                  <a:sym typeface="Arial"/>
                </a:rPr>
                <a:t>Test (2)</a:t>
              </a:r>
              <a:endParaRPr b="0" i="0" sz="1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7" name="Google Shape;207;p4"/>
          <p:cNvSpPr txBox="1"/>
          <p:nvPr>
            <p:ph type="title"/>
          </p:nvPr>
        </p:nvSpPr>
        <p:spPr>
          <a:xfrm>
            <a:off x="550225" y="1413025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b="0" lang="en-GB" sz="2000"/>
              <a:t>Monday 12th May - Thursday 15th May 2025</a:t>
            </a:r>
            <a:endParaRPr b="0"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5"/>
          <p:cNvSpPr txBox="1"/>
          <p:nvPr>
            <p:ph type="title"/>
          </p:nvPr>
        </p:nvSpPr>
        <p:spPr>
          <a:xfrm>
            <a:off x="228375" y="624300"/>
            <a:ext cx="52623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 sz="2000"/>
              <a:t>Spelling, Punctuation &amp; Grammar SATS</a:t>
            </a:r>
            <a:endParaRPr b="0" sz="2000"/>
          </a:p>
        </p:txBody>
      </p:sp>
      <p:sp>
        <p:nvSpPr>
          <p:cNvPr id="213" name="Google Shape;213;p5"/>
          <p:cNvSpPr txBox="1"/>
          <p:nvPr>
            <p:ph idx="1" type="body"/>
          </p:nvPr>
        </p:nvSpPr>
        <p:spPr>
          <a:xfrm>
            <a:off x="338025" y="1429200"/>
            <a:ext cx="4961100" cy="26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2000"/>
              <a:t>Monday  12th May 2025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000"/>
              <a:t>Grammar &amp; Punctuation Test </a:t>
            </a:r>
            <a:r>
              <a:rPr lang="en-GB" sz="2000"/>
              <a:t>45 minutes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1500"/>
              <a:t>(answer around 40 questions testing their use of punctuation and knowledge of grammatical terms)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b="1" lang="en-GB" sz="2000"/>
              <a:t>Spelling Test </a:t>
            </a:r>
            <a:r>
              <a:rPr lang="en-GB" sz="2000"/>
              <a:t>15 minutes</a:t>
            </a:r>
            <a:r>
              <a:rPr b="1" lang="en-GB" sz="2000"/>
              <a:t>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300"/>
              <a:buNone/>
            </a:pPr>
            <a:r>
              <a:t/>
            </a:r>
            <a:endParaRPr sz="2000"/>
          </a:p>
        </p:txBody>
      </p:sp>
      <p:pic>
        <p:nvPicPr>
          <p:cNvPr id="214" name="Google Shape;21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90450" y="727950"/>
            <a:ext cx="1903150" cy="2636799"/>
          </a:xfrm>
          <a:prstGeom prst="rect">
            <a:avLst/>
          </a:prstGeom>
          <a:noFill/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49411"/>
              </a:srgbClr>
            </a:outerShdw>
          </a:effectLst>
        </p:spPr>
      </p:pic>
      <p:pic>
        <p:nvPicPr>
          <p:cNvPr id="215" name="Google Shape;21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686580">
            <a:off x="5364427" y="1304400"/>
            <a:ext cx="1903151" cy="2666100"/>
          </a:xfrm>
          <a:prstGeom prst="rect">
            <a:avLst/>
          </a:prstGeom>
          <a:noFill/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49411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6"/>
          <p:cNvSpPr txBox="1"/>
          <p:nvPr>
            <p:ph type="title"/>
          </p:nvPr>
        </p:nvSpPr>
        <p:spPr>
          <a:xfrm>
            <a:off x="228375" y="624300"/>
            <a:ext cx="52623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 sz="2000"/>
              <a:t>Spelling, Punctuation &amp; Grammar SATS</a:t>
            </a:r>
            <a:endParaRPr b="0" sz="2000"/>
          </a:p>
        </p:txBody>
      </p:sp>
      <p:pic>
        <p:nvPicPr>
          <p:cNvPr id="221" name="Google Shape;22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0075" y="2043650"/>
            <a:ext cx="7719525" cy="135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675" y="1534164"/>
            <a:ext cx="7192775" cy="34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7113" y="1457015"/>
            <a:ext cx="8129775" cy="337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7"/>
          <p:cNvSpPr txBox="1"/>
          <p:nvPr>
            <p:ph type="title"/>
          </p:nvPr>
        </p:nvSpPr>
        <p:spPr>
          <a:xfrm>
            <a:off x="383700" y="624300"/>
            <a:ext cx="42309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Reading SATS</a:t>
            </a:r>
            <a:endParaRPr b="0"/>
          </a:p>
        </p:txBody>
      </p:sp>
      <p:sp>
        <p:nvSpPr>
          <p:cNvPr id="229" name="Google Shape;229;p7"/>
          <p:cNvSpPr txBox="1"/>
          <p:nvPr>
            <p:ph idx="1" type="body"/>
          </p:nvPr>
        </p:nvSpPr>
        <p:spPr>
          <a:xfrm>
            <a:off x="338025" y="1429200"/>
            <a:ext cx="4584300" cy="21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2000"/>
              <a:t>Tuesday 13th May 2025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b="1" lang="en-GB" sz="2000"/>
              <a:t>60 minutes test </a:t>
            </a:r>
            <a:endParaRPr b="1"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1500"/>
              <a:t>(read and answer questions based on three different texts, both fiction and non-fiction)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1400"/>
              <a:t>Children will be asked questions on the following areas:</a:t>
            </a:r>
            <a:endParaRPr sz="14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300"/>
              <a:buNone/>
            </a:pPr>
            <a:r>
              <a:t/>
            </a:r>
            <a:endParaRPr sz="2000"/>
          </a:p>
        </p:txBody>
      </p:sp>
      <p:grpSp>
        <p:nvGrpSpPr>
          <p:cNvPr id="230" name="Google Shape;230;p7"/>
          <p:cNvGrpSpPr/>
          <p:nvPr/>
        </p:nvGrpSpPr>
        <p:grpSpPr>
          <a:xfrm>
            <a:off x="7019625" y="3821175"/>
            <a:ext cx="1973700" cy="1119300"/>
            <a:chOff x="5895900" y="3775500"/>
            <a:chExt cx="1973700" cy="1119300"/>
          </a:xfrm>
        </p:grpSpPr>
        <p:sp>
          <p:nvSpPr>
            <p:cNvPr id="231" name="Google Shape;231;p7"/>
            <p:cNvSpPr/>
            <p:nvPr/>
          </p:nvSpPr>
          <p:spPr>
            <a:xfrm>
              <a:off x="5895900" y="3775500"/>
              <a:ext cx="1973700" cy="1119300"/>
            </a:xfrm>
            <a:prstGeom prst="rect">
              <a:avLst/>
            </a:prstGeom>
            <a:solidFill>
              <a:srgbClr val="008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7"/>
            <p:cNvSpPr txBox="1"/>
            <p:nvPr/>
          </p:nvSpPr>
          <p:spPr>
            <a:xfrm>
              <a:off x="5984950" y="3823450"/>
              <a:ext cx="1789800" cy="758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b="1" i="0" lang="en-GB" sz="12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QUICK TIP</a:t>
              </a:r>
              <a:endParaRPr b="1" i="0" sz="1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</a:pPr>
              <a:r>
                <a:rPr b="0" i="0" lang="en-GB" sz="1000" u="none" cap="none" strike="noStrike">
                  <a:solidFill>
                    <a:srgbClr val="D9F0FF"/>
                  </a:solidFill>
                  <a:latin typeface="Arial"/>
                  <a:ea typeface="Arial"/>
                  <a:cs typeface="Arial"/>
                  <a:sym typeface="Arial"/>
                </a:rPr>
                <a:t>Read with your child, even if they are a fluent reader, and ask them questions about the characters or plot.</a:t>
              </a:r>
              <a:endParaRPr b="0" i="0" sz="1000" u="none" cap="none" strike="noStrike">
                <a:solidFill>
                  <a:srgbClr val="D9F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3" name="Google Shape;233;p7"/>
          <p:cNvSpPr txBox="1"/>
          <p:nvPr/>
        </p:nvSpPr>
        <p:spPr>
          <a:xfrm>
            <a:off x="740025" y="3783638"/>
            <a:ext cx="1845600" cy="3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Explain vocabulary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7"/>
          <p:cNvSpPr txBox="1"/>
          <p:nvPr/>
        </p:nvSpPr>
        <p:spPr>
          <a:xfrm>
            <a:off x="465925" y="4184475"/>
            <a:ext cx="1845600" cy="3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Summarise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7"/>
          <p:cNvSpPr txBox="1"/>
          <p:nvPr/>
        </p:nvSpPr>
        <p:spPr>
          <a:xfrm>
            <a:off x="1744950" y="4358175"/>
            <a:ext cx="1845600" cy="58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Identify &amp; Retrieve information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7"/>
          <p:cNvSpPr txBox="1"/>
          <p:nvPr/>
        </p:nvSpPr>
        <p:spPr>
          <a:xfrm>
            <a:off x="3590550" y="4184475"/>
            <a:ext cx="1708500" cy="3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inferences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7"/>
          <p:cNvSpPr txBox="1"/>
          <p:nvPr/>
        </p:nvSpPr>
        <p:spPr>
          <a:xfrm>
            <a:off x="5077575" y="4358175"/>
            <a:ext cx="1708500" cy="3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Predict 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7"/>
          <p:cNvSpPr txBox="1"/>
          <p:nvPr/>
        </p:nvSpPr>
        <p:spPr>
          <a:xfrm>
            <a:off x="4614600" y="3696850"/>
            <a:ext cx="20637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Identify author's intent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7"/>
          <p:cNvSpPr txBox="1"/>
          <p:nvPr/>
        </p:nvSpPr>
        <p:spPr>
          <a:xfrm>
            <a:off x="2718450" y="3601800"/>
            <a:ext cx="17085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Make Comparisons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creen Clipping" id="240" name="Google Shape;24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28124" y="608379"/>
            <a:ext cx="1970351" cy="2774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956139">
            <a:off x="5413625" y="813600"/>
            <a:ext cx="1708499" cy="2354434"/>
          </a:xfrm>
          <a:prstGeom prst="rect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49411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8"/>
          <p:cNvSpPr txBox="1"/>
          <p:nvPr>
            <p:ph type="title"/>
          </p:nvPr>
        </p:nvSpPr>
        <p:spPr>
          <a:xfrm>
            <a:off x="383700" y="624300"/>
            <a:ext cx="42309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Reading SATS</a:t>
            </a:r>
            <a:endParaRPr b="0"/>
          </a:p>
        </p:txBody>
      </p:sp>
      <p:pic>
        <p:nvPicPr>
          <p:cNvPr id="247" name="Google Shape;24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5950" y="1541125"/>
            <a:ext cx="7452100" cy="135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463" y="1541125"/>
            <a:ext cx="7799080" cy="135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8675" y="1294500"/>
            <a:ext cx="7656434" cy="38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8677" y="1324177"/>
            <a:ext cx="7799075" cy="3828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9"/>
          <p:cNvSpPr txBox="1"/>
          <p:nvPr>
            <p:ph type="title"/>
          </p:nvPr>
        </p:nvSpPr>
        <p:spPr>
          <a:xfrm>
            <a:off x="383700" y="624300"/>
            <a:ext cx="42309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Maths SATS</a:t>
            </a:r>
            <a:endParaRPr b="0"/>
          </a:p>
        </p:txBody>
      </p:sp>
      <p:sp>
        <p:nvSpPr>
          <p:cNvPr id="256" name="Google Shape;256;p9"/>
          <p:cNvSpPr txBox="1"/>
          <p:nvPr>
            <p:ph idx="1" type="body"/>
          </p:nvPr>
        </p:nvSpPr>
        <p:spPr>
          <a:xfrm>
            <a:off x="338025" y="1248950"/>
            <a:ext cx="5755500" cy="27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2000"/>
              <a:t>Wednesday 14th &amp; Thursday 15th May 2025</a:t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2000"/>
              <a:t> 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000"/>
              <a:t>Arithmetic Test </a:t>
            </a:r>
            <a:r>
              <a:rPr lang="en-GB" sz="2000"/>
              <a:t>30 minute test 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en-GB" sz="1500"/>
              <a:t>Assesses children’s confidence using written calculation as well as fractions, percentages and decimals.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000"/>
              <a:t>Reasoning Test </a:t>
            </a:r>
            <a:r>
              <a:rPr lang="en-GB" sz="2000"/>
              <a:t>40 minute test </a:t>
            </a:r>
            <a:r>
              <a:rPr b="1" lang="en-GB" sz="2000"/>
              <a:t>x2</a:t>
            </a:r>
            <a:endParaRPr b="1" sz="20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500"/>
              <a:t>Focuses on problem solving and applying mathematical reasoning.</a:t>
            </a:r>
            <a:endParaRPr sz="2000"/>
          </a:p>
        </p:txBody>
      </p:sp>
      <p:pic>
        <p:nvPicPr>
          <p:cNvPr id="257" name="Google Shape;25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7075" y="282875"/>
            <a:ext cx="1815375" cy="24235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49411"/>
              </a:srgbClr>
            </a:outerShdw>
          </a:effectLst>
        </p:spPr>
      </p:pic>
      <p:pic>
        <p:nvPicPr>
          <p:cNvPr id="258" name="Google Shape;258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84575" y="2358250"/>
            <a:ext cx="1872225" cy="25152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49411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0"/>
          <p:cNvSpPr txBox="1"/>
          <p:nvPr>
            <p:ph type="title"/>
          </p:nvPr>
        </p:nvSpPr>
        <p:spPr>
          <a:xfrm>
            <a:off x="383700" y="624300"/>
            <a:ext cx="42309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Maths Arithmetic SATS</a:t>
            </a:r>
            <a:endParaRPr b="0"/>
          </a:p>
        </p:txBody>
      </p:sp>
      <p:pic>
        <p:nvPicPr>
          <p:cNvPr id="264" name="Google Shape;26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09675" y="1615975"/>
            <a:ext cx="6724650" cy="293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9675" y="1630250"/>
            <a:ext cx="6724650" cy="290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38238" y="1615963"/>
            <a:ext cx="6696075" cy="286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23963" y="1473088"/>
            <a:ext cx="6724650" cy="315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1"/>
          <p:cNvSpPr txBox="1"/>
          <p:nvPr>
            <p:ph type="title"/>
          </p:nvPr>
        </p:nvSpPr>
        <p:spPr>
          <a:xfrm>
            <a:off x="383700" y="624300"/>
            <a:ext cx="4230900" cy="5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Maths Reasoning SATS</a:t>
            </a:r>
            <a:endParaRPr b="0"/>
          </a:p>
        </p:txBody>
      </p:sp>
      <p:pic>
        <p:nvPicPr>
          <p:cNvPr id="273" name="Google Shape;27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75513" y="1255925"/>
            <a:ext cx="4792986" cy="369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5523" y="1255935"/>
            <a:ext cx="5287326" cy="4104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11175" y="1489725"/>
            <a:ext cx="6096000" cy="322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04487" y="1255925"/>
            <a:ext cx="5135055" cy="390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5088" y="1255925"/>
            <a:ext cx="6772275" cy="360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34343"/>
        </a:solidFill>
      </p:bgPr>
    </p:bg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"/>
          <p:cNvSpPr txBox="1"/>
          <p:nvPr>
            <p:ph type="title"/>
          </p:nvPr>
        </p:nvSpPr>
        <p:spPr>
          <a:xfrm>
            <a:off x="729450" y="646400"/>
            <a:ext cx="7010100" cy="49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 sz="2000"/>
              <a:t>How to prepare for SATs</a:t>
            </a:r>
            <a:endParaRPr sz="2000"/>
          </a:p>
        </p:txBody>
      </p:sp>
      <p:sp>
        <p:nvSpPr>
          <p:cNvPr id="283" name="Google Shape;283;p12"/>
          <p:cNvSpPr txBox="1"/>
          <p:nvPr>
            <p:ph idx="4294967295" type="body"/>
          </p:nvPr>
        </p:nvSpPr>
        <p:spPr>
          <a:xfrm>
            <a:off x="729450" y="1361250"/>
            <a:ext cx="7957350" cy="30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Char char="●"/>
            </a:pPr>
            <a:r>
              <a:rPr lang="en-GB" sz="2000">
                <a:solidFill>
                  <a:srgbClr val="FFFFFF"/>
                </a:solidFill>
              </a:rPr>
              <a:t>Help your child not to worry or feel pressured by the SATs through lots of praise and encouragement.</a:t>
            </a:r>
            <a:endParaRPr sz="2000">
              <a:solidFill>
                <a:srgbClr val="FFFFFF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Char char="●"/>
            </a:pPr>
            <a:r>
              <a:rPr lang="en-GB" sz="2000">
                <a:solidFill>
                  <a:srgbClr val="FFFFFF"/>
                </a:solidFill>
              </a:rPr>
              <a:t>Support your children with any homework, including spellings, regular reading, Bug Club, Times Table Rockstars, maths work etc</a:t>
            </a:r>
            <a:endParaRPr sz="2000">
              <a:solidFill>
                <a:srgbClr val="FFFFFF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Char char="●"/>
            </a:pPr>
            <a:r>
              <a:rPr lang="en-GB" sz="2000">
                <a:solidFill>
                  <a:srgbClr val="FFFFFF"/>
                </a:solidFill>
              </a:rPr>
              <a:t>Help them to have early nights and a healthy diet.</a:t>
            </a:r>
            <a:endParaRPr sz="2000">
              <a:solidFill>
                <a:srgbClr val="FFFFFF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Char char="●"/>
            </a:pPr>
            <a:r>
              <a:rPr lang="en-GB" sz="2000">
                <a:solidFill>
                  <a:srgbClr val="FFFFFF"/>
                </a:solidFill>
              </a:rPr>
              <a:t>Help them to have the best possible attendance at school. </a:t>
            </a:r>
            <a:endParaRPr sz="2000">
              <a:solidFill>
                <a:srgbClr val="FFFFFF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FFFFFF"/>
              </a:buClr>
              <a:buSzPts val="2000"/>
              <a:buChar char="●"/>
            </a:pPr>
            <a:r>
              <a:rPr lang="en-GB" sz="2000">
                <a:solidFill>
                  <a:srgbClr val="FFFFFF"/>
                </a:solidFill>
              </a:rPr>
              <a:t>Speak to a member of staff if you have any questions or concerns.</a:t>
            </a:r>
            <a:endParaRPr sz="2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/>
          <p:nvPr>
            <p:ph type="title"/>
          </p:nvPr>
        </p:nvSpPr>
        <p:spPr>
          <a:xfrm>
            <a:off x="727650" y="587775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SATs FAQ</a:t>
            </a:r>
            <a:endParaRPr/>
          </a:p>
        </p:txBody>
      </p:sp>
      <p:sp>
        <p:nvSpPr>
          <p:cNvPr id="289" name="Google Shape;289;p13"/>
          <p:cNvSpPr txBox="1"/>
          <p:nvPr>
            <p:ph idx="1" type="body"/>
          </p:nvPr>
        </p:nvSpPr>
        <p:spPr>
          <a:xfrm>
            <a:off x="634350" y="1560050"/>
            <a:ext cx="8014500" cy="28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300"/>
              <a:t>When will the tests happen?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300"/>
              <a:t>Where in the school will the children take the tests?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300"/>
              <a:t>Who marks the SATs papers?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300"/>
              <a:t>When will the children find out how well they did?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4"/>
          <p:cNvSpPr txBox="1"/>
          <p:nvPr>
            <p:ph type="title"/>
          </p:nvPr>
        </p:nvSpPr>
        <p:spPr>
          <a:xfrm>
            <a:off x="727650" y="587775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-GB"/>
              <a:t>SATs FAQ</a:t>
            </a:r>
            <a:endParaRPr/>
          </a:p>
        </p:txBody>
      </p:sp>
      <p:sp>
        <p:nvSpPr>
          <p:cNvPr id="295" name="Google Shape;295;p14"/>
          <p:cNvSpPr txBox="1"/>
          <p:nvPr>
            <p:ph idx="1" type="body"/>
          </p:nvPr>
        </p:nvSpPr>
        <p:spPr>
          <a:xfrm>
            <a:off x="575150" y="1470875"/>
            <a:ext cx="7688700" cy="28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GB" sz="2300"/>
              <a:t>Can you fail the SATs?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br>
              <a:rPr b="1" lang="en-GB" sz="2300"/>
            </a:br>
            <a:r>
              <a:rPr b="1" lang="en-GB" sz="2300"/>
              <a:t>What happens if my child is ill on SATs Week?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en-GB" sz="2300"/>
              <a:t>Are the children allowed help from a teacher in the SATs?</a:t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1"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3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5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-GB" sz="4800">
                <a:solidFill>
                  <a:srgbClr val="000000"/>
                </a:solidFill>
              </a:rPr>
              <a:t>Q &amp; 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Owner</dc:creator>
</cp:coreProperties>
</file>